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93" r:id="rId5"/>
    <p:sldId id="261" r:id="rId6"/>
    <p:sldId id="294" r:id="rId7"/>
    <p:sldId id="296" r:id="rId8"/>
    <p:sldId id="295" r:id="rId9"/>
    <p:sldId id="258" r:id="rId10"/>
    <p:sldId id="264" r:id="rId11"/>
    <p:sldId id="287" r:id="rId12"/>
    <p:sldId id="282" r:id="rId13"/>
    <p:sldId id="290" r:id="rId14"/>
    <p:sldId id="265" r:id="rId15"/>
    <p:sldId id="297" r:id="rId16"/>
    <p:sldId id="298" r:id="rId17"/>
    <p:sldId id="299" r:id="rId18"/>
    <p:sldId id="300" r:id="rId19"/>
    <p:sldId id="262" r:id="rId20"/>
    <p:sldId id="263" r:id="rId21"/>
    <p:sldId id="288" r:id="rId22"/>
    <p:sldId id="260" r:id="rId23"/>
    <p:sldId id="268" r:id="rId24"/>
    <p:sldId id="292" r:id="rId25"/>
    <p:sldId id="267" r:id="rId26"/>
    <p:sldId id="301" r:id="rId27"/>
    <p:sldId id="302" r:id="rId28"/>
    <p:sldId id="303" r:id="rId29"/>
    <p:sldId id="304" r:id="rId30"/>
    <p:sldId id="305" r:id="rId31"/>
    <p:sldId id="306" r:id="rId32"/>
    <p:sldId id="266" r:id="rId33"/>
    <p:sldId id="269" r:id="rId34"/>
    <p:sldId id="270" r:id="rId35"/>
    <p:sldId id="271" r:id="rId36"/>
    <p:sldId id="272" r:id="rId37"/>
    <p:sldId id="273" r:id="rId38"/>
    <p:sldId id="274" r:id="rId39"/>
    <p:sldId id="275" r:id="rId40"/>
    <p:sldId id="276" r:id="rId41"/>
    <p:sldId id="277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5"/>
    <p:restoredTop sz="92867"/>
  </p:normalViewPr>
  <p:slideViewPr>
    <p:cSldViewPr snapToGrid="0" snapToObjects="1">
      <p:cViewPr varScale="1">
        <p:scale>
          <a:sx n="111" d="100"/>
          <a:sy n="111" d="100"/>
        </p:scale>
        <p:origin x="2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tiff>
</file>

<file path=ppt/media/image11.tiff>
</file>

<file path=ppt/media/image12.png>
</file>

<file path=ppt/media/image13.png>
</file>

<file path=ppt/media/image2.png>
</file>

<file path=ppt/media/image20.png>
</file>

<file path=ppt/media/image4.png>
</file>

<file path=ppt/media/image4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55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2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79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21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56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9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6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5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684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10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80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7AC2-EF90-3646-966B-D523E86D7596}" type="datetimeFigureOut">
              <a:rPr lang="ru-RU" smtClean="0"/>
              <a:t>13.10.2022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FA7DB-2664-7347-A199-D9F0209268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4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udakov@ws-dss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E75DD-133B-EA42-B925-ACA7AFAF2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Современные методы программирования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D83B46-0899-F24C-BDF5-A4E9F0601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Судаков Владимир Анатольевич</a:t>
            </a:r>
          </a:p>
          <a:p>
            <a:r>
              <a:rPr lang="en-US" dirty="0">
                <a:hlinkClick r:id="rId2"/>
              </a:rPr>
              <a:t>sudakov@ws-dss.com</a:t>
            </a:r>
            <a:endParaRPr lang="en-US" dirty="0"/>
          </a:p>
          <a:p>
            <a:r>
              <a:rPr lang="en-US" dirty="0"/>
              <a:t>202</a:t>
            </a:r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50625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1C32B-6EA0-5B45-92F1-98104DAF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A057B-99E1-8546-BA84-158A24302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Интерпретация </a:t>
            </a:r>
          </a:p>
          <a:p>
            <a:r>
              <a:rPr lang="ru-RU" dirty="0"/>
              <a:t>Байт-код</a:t>
            </a:r>
          </a:p>
          <a:p>
            <a:r>
              <a:rPr lang="ru-RU" dirty="0"/>
              <a:t>Встроенные типы реализованы на </a:t>
            </a:r>
            <a:r>
              <a:rPr lang="en-US" dirty="0"/>
              <a:t>C</a:t>
            </a:r>
          </a:p>
          <a:p>
            <a:r>
              <a:rPr lang="ru-RU" dirty="0"/>
              <a:t>Динамический</a:t>
            </a:r>
          </a:p>
          <a:p>
            <a:r>
              <a:rPr lang="ru-RU" dirty="0" err="1"/>
              <a:t>Мультипарадигменый</a:t>
            </a:r>
            <a:endParaRPr lang="ru-RU" dirty="0"/>
          </a:p>
          <a:p>
            <a:r>
              <a:rPr lang="ru-RU" dirty="0"/>
              <a:t>Эталонной реализацией </a:t>
            </a:r>
            <a:r>
              <a:rPr lang="ru-RU" dirty="0" err="1"/>
              <a:t>Python</a:t>
            </a:r>
            <a:r>
              <a:rPr lang="ru-RU" dirty="0"/>
              <a:t> является интерпретатор </a:t>
            </a:r>
            <a:r>
              <a:rPr lang="ru-RU" dirty="0" err="1"/>
              <a:t>C</a:t>
            </a:r>
            <a:r>
              <a:rPr lang="en" dirty="0"/>
              <a:t>P</a:t>
            </a:r>
            <a:r>
              <a:rPr lang="ru-RU" dirty="0" err="1"/>
              <a:t>ython</a:t>
            </a:r>
            <a:r>
              <a:rPr lang="ru-RU" dirty="0"/>
              <a:t>. Распространяется под свободной лицензией </a:t>
            </a:r>
            <a:r>
              <a:rPr lang="ru-RU" dirty="0" err="1"/>
              <a:t>Python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Foundation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. Есть реализация для JVM с возможностью компиляции, CLR. </a:t>
            </a:r>
            <a:r>
              <a:rPr lang="ru-RU" dirty="0" err="1"/>
              <a:t>PyPy</a:t>
            </a:r>
            <a:r>
              <a:rPr lang="ru-RU" dirty="0"/>
              <a:t> использует JIT-компиляцию, которая значительно увеличивает скорость выполнения </a:t>
            </a:r>
            <a:r>
              <a:rPr lang="ru-RU" dirty="0" err="1"/>
              <a:t>Python</a:t>
            </a:r>
            <a:r>
              <a:rPr lang="ru-RU" dirty="0"/>
              <a:t>-программ.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790399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2F788-B2BE-6944-A495-15A73C3C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писать код?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62A4FD-C948-4A4D-B769-7075FBFA4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dirty="0" err="1"/>
              <a:t>Jupyter</a:t>
            </a:r>
            <a:r>
              <a:rPr lang="ru-RU" dirty="0"/>
              <a:t> </a:t>
            </a:r>
          </a:p>
          <a:p>
            <a:r>
              <a:rPr lang="en-US" dirty="0">
                <a:hlinkClick r:id="rId2"/>
              </a:rPr>
              <a:t>https://colab.research.google.com</a:t>
            </a:r>
            <a:endParaRPr lang="ru-RU" dirty="0"/>
          </a:p>
          <a:p>
            <a:r>
              <a:rPr lang="ru-RU" dirty="0"/>
              <a:t>Текстовый редактор</a:t>
            </a:r>
          </a:p>
          <a:p>
            <a:r>
              <a:rPr lang="en-US" dirty="0"/>
              <a:t>Atom</a:t>
            </a:r>
          </a:p>
          <a:p>
            <a:r>
              <a:rPr lang="en" dirty="0"/>
              <a:t>PyCharm</a:t>
            </a:r>
          </a:p>
          <a:p>
            <a:pPr marL="0" indent="0">
              <a:buNone/>
            </a:pPr>
            <a:endParaRPr lang="en" dirty="0"/>
          </a:p>
          <a:p>
            <a:pPr marL="0" indent="0">
              <a:buNone/>
            </a:pPr>
            <a:r>
              <a:rPr lang="ru-RU" dirty="0"/>
              <a:t>А где выполнять?</a:t>
            </a:r>
          </a:p>
          <a:p>
            <a:r>
              <a:rPr lang="ru-RU" dirty="0"/>
              <a:t>консоль</a:t>
            </a:r>
          </a:p>
          <a:p>
            <a:r>
              <a:rPr lang="en" dirty="0" err="1"/>
              <a:t>python.org</a:t>
            </a:r>
            <a:endParaRPr lang="ru-RU" dirty="0"/>
          </a:p>
          <a:p>
            <a:r>
              <a:rPr lang="ru-RU" dirty="0"/>
              <a:t>см. выше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075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5E2662-0822-624A-ABE5-EE54D3D2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90FB2-2332-B648-A9A0-864C197ED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1320800"/>
            <a:ext cx="3675721" cy="52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7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E36D9-390F-C44B-A172-1566BDCC0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PEP8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7CDBE5-C902-964B-93BC-1A59B48A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Используйте пробелы, а не табуляции</a:t>
            </a:r>
          </a:p>
          <a:p>
            <a:r>
              <a:rPr lang="ru-RU" dirty="0"/>
              <a:t>Строка не более 79 символов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with open('/path/to/some/file/you/want/to/read') as file_1, \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open('/path/to/some/file/being/written', 'w') as file_2:</a:t>
            </a:r>
          </a:p>
          <a:p>
            <a:pPr marL="0" indent="0">
              <a:buNone/>
            </a:pPr>
            <a:r>
              <a:rPr lang="e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  file_2.write(file_1.read())</a:t>
            </a:r>
          </a:p>
        </p:txBody>
      </p:sp>
    </p:spTree>
    <p:extLst>
      <p:ext uri="{BB962C8B-B14F-4D97-AF65-F5344CB8AC3E}">
        <p14:creationId xmlns:p14="http://schemas.microsoft.com/office/powerpoint/2010/main" val="200862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1E643-1C3E-AF42-939B-A6454801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010653"/>
          </a:xfrm>
        </p:spPr>
        <p:txBody>
          <a:bodyPr/>
          <a:lstStyle/>
          <a:p>
            <a:r>
              <a:rPr lang="en-US" dirty="0"/>
              <a:t>import this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C6D455-CFFD-D24A-94EC-A7CAFA1D6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10652"/>
            <a:ext cx="7886700" cy="5678905"/>
          </a:xfrm>
        </p:spPr>
        <p:txBody>
          <a:bodyPr>
            <a:normAutofit fontScale="55000" lnSpcReduction="20000"/>
          </a:bodyPr>
          <a:lstStyle/>
          <a:p>
            <a:r>
              <a:rPr lang="ru-RU" dirty="0"/>
              <a:t>Красивое лучше, чем уродливое.</a:t>
            </a:r>
          </a:p>
          <a:p>
            <a:r>
              <a:rPr lang="ru-RU" dirty="0"/>
              <a:t>Явное лучше, чем неявное.</a:t>
            </a:r>
          </a:p>
          <a:p>
            <a:r>
              <a:rPr lang="ru-RU" dirty="0"/>
              <a:t>Простое лучше, чем сложное.</a:t>
            </a:r>
          </a:p>
          <a:p>
            <a:r>
              <a:rPr lang="ru-RU" dirty="0"/>
              <a:t>Сложное лучше, чем запутанное.</a:t>
            </a:r>
          </a:p>
          <a:p>
            <a:r>
              <a:rPr lang="ru-RU" dirty="0"/>
              <a:t>Плоское лучше, чем вложенное.</a:t>
            </a:r>
          </a:p>
          <a:p>
            <a:r>
              <a:rPr lang="ru-RU" dirty="0"/>
              <a:t>Разреженное лучше, чем плотное.</a:t>
            </a:r>
          </a:p>
          <a:p>
            <a:r>
              <a:rPr lang="ru-RU" dirty="0"/>
              <a:t>Читаемость имеет значение.</a:t>
            </a:r>
          </a:p>
          <a:p>
            <a:r>
              <a:rPr lang="ru-RU" dirty="0"/>
              <a:t>Особые случаи не настолько особые, чтобы нарушать правила.</a:t>
            </a:r>
          </a:p>
          <a:p>
            <a:r>
              <a:rPr lang="ru-RU" dirty="0"/>
              <a:t>При этом практичность важнее безупречности.</a:t>
            </a:r>
          </a:p>
          <a:p>
            <a:r>
              <a:rPr lang="ru-RU" dirty="0"/>
              <a:t>Ошибки никогда не должны замалчиваться.</a:t>
            </a:r>
          </a:p>
          <a:p>
            <a:r>
              <a:rPr lang="ru-RU" dirty="0"/>
              <a:t>Если не замалчиваются явно.</a:t>
            </a:r>
          </a:p>
          <a:p>
            <a:r>
              <a:rPr lang="ru-RU" dirty="0"/>
              <a:t>Встретив двусмысленность, отбрось искушение угадать.</a:t>
            </a:r>
          </a:p>
          <a:p>
            <a:r>
              <a:rPr lang="ru-RU" dirty="0"/>
              <a:t>Должен существовать один — и, желательно, </a:t>
            </a:r>
            <a:r>
              <a:rPr lang="ru-RU" i="1" dirty="0"/>
              <a:t>только</a:t>
            </a:r>
            <a:r>
              <a:rPr lang="ru-RU" dirty="0"/>
              <a:t> один — очевидный способ сделать это.</a:t>
            </a:r>
          </a:p>
          <a:p>
            <a:r>
              <a:rPr lang="ru-RU" dirty="0"/>
              <a:t>Хотя он поначалу может быть и не очевиден, если вы не голландец.</a:t>
            </a:r>
          </a:p>
          <a:p>
            <a:r>
              <a:rPr lang="ru-RU" dirty="0"/>
              <a:t>Сейчас лучше, чем никогда.</a:t>
            </a:r>
          </a:p>
          <a:p>
            <a:r>
              <a:rPr lang="ru-RU" dirty="0"/>
              <a:t>Хотя никогда зачастую лучше, чем </a:t>
            </a:r>
            <a:r>
              <a:rPr lang="ru-RU" i="1" dirty="0"/>
              <a:t>прямо</a:t>
            </a:r>
            <a:r>
              <a:rPr lang="ru-RU" dirty="0"/>
              <a:t> сейчас.</a:t>
            </a:r>
          </a:p>
          <a:p>
            <a:r>
              <a:rPr lang="ru-RU" dirty="0"/>
              <a:t>Если реализацию сложно объяснить — идея плоха.</a:t>
            </a:r>
          </a:p>
          <a:p>
            <a:r>
              <a:rPr lang="ru-RU" dirty="0"/>
              <a:t>Если реализацию легко объяснить — идея, </a:t>
            </a:r>
            <a:r>
              <a:rPr lang="ru-RU" i="1" dirty="0"/>
              <a:t>возможно</a:t>
            </a:r>
            <a:r>
              <a:rPr lang="ru-RU" dirty="0"/>
              <a:t>, хороша.</a:t>
            </a:r>
          </a:p>
          <a:p>
            <a:r>
              <a:rPr lang="ru-RU" dirty="0"/>
              <a:t>Пространства имён — отличная вещь! Давайте будем делать их больше!</a:t>
            </a:r>
          </a:p>
        </p:txBody>
      </p:sp>
    </p:spTree>
    <p:extLst>
      <p:ext uri="{BB962C8B-B14F-4D97-AF65-F5344CB8AC3E}">
        <p14:creationId xmlns:p14="http://schemas.microsoft.com/office/powerpoint/2010/main" val="3537379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D90623-BEFD-F147-B0DB-FE6B39545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ООП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F07BC1-3D50-C148-8F61-46D3F50B3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Объектно-ориенти́рованное</a:t>
            </a:r>
            <a:r>
              <a:rPr lang="ru-RU" dirty="0"/>
              <a:t> </a:t>
            </a:r>
            <a:r>
              <a:rPr lang="ru-RU" dirty="0" err="1"/>
              <a:t>программи́рование</a:t>
            </a:r>
            <a:r>
              <a:rPr lang="ru-RU" dirty="0"/>
              <a:t> (сокр. ООП) — методология программирования, основанная на представлении программы в виде совокупности взаимодействующих объектов, каждый из которых является экземпляром определённого класса, а классы образуют иерархию наследования.</a:t>
            </a:r>
          </a:p>
        </p:txBody>
      </p:sp>
    </p:spTree>
    <p:extLst>
      <p:ext uri="{BB962C8B-B14F-4D97-AF65-F5344CB8AC3E}">
        <p14:creationId xmlns:p14="http://schemas.microsoft.com/office/powerpoint/2010/main" val="2269447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5AFEB9-E2E3-EC4A-BCAC-2200F79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Объект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01B98D-58EB-0A4D-8E1C-857A1C8AA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Объект в программировании — сущность в цифровом пространстве, обладающая состоянием и поведением, имеющая поля и методы. Как правило, при рассмотрении объектов выделяется то, что объекты принадлежат одному или нескольким классам, которые определяют поведение (являются моделью) объекта. Термины «экземпляр класса» и «объект» взаимозаменяемы. Аналогия: объект - то что сделали по чертежу, класс - это чертёж.</a:t>
            </a:r>
          </a:p>
        </p:txBody>
      </p:sp>
    </p:spTree>
    <p:extLst>
      <p:ext uri="{BB962C8B-B14F-4D97-AF65-F5344CB8AC3E}">
        <p14:creationId xmlns:p14="http://schemas.microsoft.com/office/powerpoint/2010/main" val="798863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8C2955-C298-5146-A1E8-812C93FB8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3A83AC-0CE2-B74B-BD32-5FA228F19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Класс — в объектно-ориентированном программировании, модель для создания объектов определённого типа, описывающая их структуру (набор полей и их начальное состояние) и определяющая алгоритмы (функции или методы) для работы с этими объектами</a:t>
            </a:r>
          </a:p>
        </p:txBody>
      </p:sp>
    </p:spTree>
    <p:extLst>
      <p:ext uri="{BB962C8B-B14F-4D97-AF65-F5344CB8AC3E}">
        <p14:creationId xmlns:p14="http://schemas.microsoft.com/office/powerpoint/2010/main" val="3767925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2FECFD-74EB-5C4F-A902-8080AAF38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 принципы ООП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AB7F16-0A9A-304A-A001-ED1747C39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/>
              <a:t>абстракция для выделения в моделируемом предмете важного для решения конкретной задачи по предмету, в конечном счёте — контекстное понимание предмета, формализуемое в виде класса;</a:t>
            </a:r>
          </a:p>
          <a:p>
            <a:r>
              <a:rPr lang="ru-RU" dirty="0"/>
              <a:t>инкапсуляция для быстрой и безопасной организации собственно иерархической управляемости: чтобы было достаточно простой команды «что делать», без одновременного уточнения как именно делать, так как это уже другой уровень управления;</a:t>
            </a:r>
          </a:p>
          <a:p>
            <a:r>
              <a:rPr lang="ru-RU" dirty="0"/>
              <a:t>наследование для быстрой и безопасной организации родственных понятий: чтобы было достаточно на каждом иерархическом шаге учитывать только изменения, не дублируя всё остальное, учтённое на предыдущих шагах;</a:t>
            </a:r>
          </a:p>
          <a:p>
            <a:r>
              <a:rPr lang="ru-RU" dirty="0"/>
              <a:t>Полиморфизм - способность метода обрабатывать данные разных типов.</a:t>
            </a:r>
          </a:p>
        </p:txBody>
      </p:sp>
    </p:spTree>
    <p:extLst>
      <p:ext uri="{BB962C8B-B14F-4D97-AF65-F5344CB8AC3E}">
        <p14:creationId xmlns:p14="http://schemas.microsoft.com/office/powerpoint/2010/main" val="1807055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52D5A-D20C-0849-B173-DD66222D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Метод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F0539-D63F-1641-8D12-95211AD5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Метрика близости</a:t>
            </a:r>
          </a:p>
          <a:p>
            <a:r>
              <a:rPr lang="ru-RU" dirty="0"/>
              <a:t>Голосование </a:t>
            </a:r>
            <a:r>
              <a:rPr lang="en-US" dirty="0"/>
              <a:t>k </a:t>
            </a:r>
            <a:r>
              <a:rPr lang="ru-RU" dirty="0"/>
              <a:t>ближайших соседей</a:t>
            </a:r>
          </a:p>
          <a:p>
            <a:r>
              <a:rPr lang="ru-RU" dirty="0"/>
              <a:t>Если результат равный – то убираем самого дальнего соседа или считаем средневзвешенный голос</a:t>
            </a:r>
          </a:p>
          <a:p>
            <a:endParaRPr lang="ru-RU" dirty="0"/>
          </a:p>
          <a:p>
            <a:r>
              <a:rPr lang="ru-RU" dirty="0"/>
              <a:t>Для целей обучения именно программированию не используем </a:t>
            </a:r>
            <a:r>
              <a:rPr lang="en" b="1" dirty="0" err="1"/>
              <a:t>Scikit</a:t>
            </a:r>
            <a:r>
              <a:rPr lang="en" dirty="0"/>
              <a:t>-</a:t>
            </a:r>
            <a:r>
              <a:rPr lang="en" b="1" dirty="0"/>
              <a:t>learn</a:t>
            </a:r>
            <a:r>
              <a:rPr lang="ru-RU" b="1" dirty="0"/>
              <a:t> </a:t>
            </a:r>
            <a:r>
              <a:rPr lang="ru-RU" dirty="0"/>
              <a:t>или аналоги, хотя можно использовать для сравнения…</a:t>
            </a:r>
          </a:p>
        </p:txBody>
      </p:sp>
    </p:spTree>
    <p:extLst>
      <p:ext uri="{BB962C8B-B14F-4D97-AF65-F5344CB8AC3E}">
        <p14:creationId xmlns:p14="http://schemas.microsoft.com/office/powerpoint/2010/main" val="3026251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F62EC-D57D-BB49-9CFF-BDAAB21B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813C5-9DA6-F445-92F9-A579EB7F2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16565"/>
            <a:ext cx="7886700" cy="4660397"/>
          </a:xfrm>
        </p:spPr>
        <p:txBody>
          <a:bodyPr>
            <a:normAutofit/>
          </a:bodyPr>
          <a:lstStyle/>
          <a:p>
            <a:r>
              <a:rPr lang="ru-RU" dirty="0"/>
              <a:t>Введение/Знакомство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ru-RU" dirty="0"/>
              <a:t>Динамические аспекты и ООП</a:t>
            </a:r>
          </a:p>
          <a:p>
            <a:pPr lvl="1"/>
            <a:r>
              <a:rPr lang="ru-RU" dirty="0"/>
              <a:t>Объектная модель</a:t>
            </a:r>
          </a:p>
          <a:p>
            <a:pPr lvl="1"/>
            <a:r>
              <a:rPr lang="ru-RU" dirty="0"/>
              <a:t>Встроенные типы</a:t>
            </a:r>
          </a:p>
          <a:p>
            <a:pPr lvl="1"/>
            <a:r>
              <a:rPr lang="ru-RU" dirty="0"/>
              <a:t>Функции</a:t>
            </a:r>
          </a:p>
          <a:p>
            <a:pPr marL="0" indent="0">
              <a:buNone/>
            </a:pPr>
            <a:r>
              <a:rPr lang="ru-RU" dirty="0" err="1"/>
              <a:t>NumPy</a:t>
            </a:r>
            <a:endParaRPr lang="ru-RU" dirty="0"/>
          </a:p>
          <a:p>
            <a:pPr marL="0" indent="0">
              <a:buNone/>
            </a:pPr>
            <a:r>
              <a:rPr lang="ru-RU" dirty="0" err="1"/>
              <a:t>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44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0662A-D337-AB41-ABEC-1EE4CE969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529B6A-9960-2E47-A025-DEAFDB44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0456"/>
            <a:ext cx="7886700" cy="491205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Давайте познакомимся</a:t>
            </a:r>
            <a:r>
              <a:rPr lang="en-US" dirty="0"/>
              <a:t>: </a:t>
            </a:r>
            <a:endParaRPr lang="ru-RU" dirty="0"/>
          </a:p>
          <a:p>
            <a:pPr lvl="1"/>
            <a:r>
              <a:rPr lang="ru-RU" dirty="0"/>
              <a:t>Какая у Вас ближайшая станция метро?</a:t>
            </a:r>
          </a:p>
          <a:p>
            <a:pPr lvl="1"/>
            <a:r>
              <a:rPr lang="ru-RU" dirty="0"/>
              <a:t>Что Вы пьете по утрам? Чай или Кофе?</a:t>
            </a:r>
          </a:p>
          <a:p>
            <a:r>
              <a:rPr lang="ru-RU" dirty="0"/>
              <a:t>Разбиваемся на команды </a:t>
            </a:r>
            <a:r>
              <a:rPr lang="en-US" dirty="0"/>
              <a:t>3</a:t>
            </a:r>
            <a:r>
              <a:rPr lang="ru-RU" dirty="0"/>
              <a:t>-</a:t>
            </a:r>
            <a:r>
              <a:rPr lang="en-US" dirty="0"/>
              <a:t>4</a:t>
            </a:r>
            <a:r>
              <a:rPr lang="ru-RU" dirty="0"/>
              <a:t> человека:</a:t>
            </a:r>
          </a:p>
          <a:p>
            <a:pPr lvl="1"/>
            <a:r>
              <a:rPr lang="ru-RU" dirty="0"/>
              <a:t>Распределение ролей</a:t>
            </a:r>
          </a:p>
          <a:p>
            <a:pPr lvl="1"/>
            <a:r>
              <a:rPr lang="ru-RU" dirty="0"/>
              <a:t>Парное программирование</a:t>
            </a:r>
          </a:p>
          <a:p>
            <a:pPr lvl="1"/>
            <a:r>
              <a:rPr lang="ru-RU" dirty="0"/>
              <a:t>Подготовка исходных данных</a:t>
            </a:r>
          </a:p>
          <a:p>
            <a:pPr lvl="1"/>
            <a:r>
              <a:rPr lang="ru-RU" dirty="0"/>
              <a:t>Тестирование</a:t>
            </a:r>
          </a:p>
          <a:p>
            <a:pPr lvl="1"/>
            <a:r>
              <a:rPr lang="ru-RU" dirty="0"/>
              <a:t>Анализ – какое </a:t>
            </a:r>
            <a:r>
              <a:rPr lang="en-US" dirty="0"/>
              <a:t>k </a:t>
            </a:r>
            <a:r>
              <a:rPr lang="ru-RU" dirty="0"/>
              <a:t>лучше?</a:t>
            </a:r>
          </a:p>
          <a:p>
            <a:pPr lvl="1"/>
            <a:r>
              <a:rPr lang="ru-RU" dirty="0"/>
              <a:t>Показ решения</a:t>
            </a:r>
          </a:p>
          <a:p>
            <a:r>
              <a:rPr lang="ru-RU" dirty="0"/>
              <a:t>Обсуждение</a:t>
            </a:r>
          </a:p>
          <a:p>
            <a:pPr lvl="1"/>
            <a:r>
              <a:rPr lang="ru-RU" dirty="0"/>
              <a:t>Какое решение лучше и почему?</a:t>
            </a:r>
          </a:p>
          <a:p>
            <a:pPr lvl="1"/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4698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28890-43B7-CC47-957C-A86F26A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 данных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6BB42E-6333-F745-B6C0-89961AAC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Jupyter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9231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E4895-31C7-B845-8134-C06CA447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2305B9-79E0-6D40-A180-E8DF82905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Переменные - это не ящики, это этикетки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Jupyter</a:t>
            </a:r>
            <a:r>
              <a:rPr lang="en-US" dirty="0"/>
              <a:t>….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11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D11AA-1B25-C143-A0B9-0C25DEFBB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последовательностей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69AA9-D1EA-6C4C-9493-49847B24E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Контейнерные:</a:t>
            </a:r>
          </a:p>
          <a:p>
            <a:pPr lvl="1"/>
            <a:r>
              <a:rPr lang="en-US" dirty="0"/>
              <a:t>list, tuple, </a:t>
            </a:r>
            <a:r>
              <a:rPr lang="en-US" dirty="0" err="1"/>
              <a:t>collections.deque</a:t>
            </a:r>
            <a:endParaRPr lang="en-US" dirty="0"/>
          </a:p>
          <a:p>
            <a:r>
              <a:rPr lang="ru-RU" dirty="0"/>
              <a:t>Плоские: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, bytes,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endParaRPr lang="en-US" dirty="0"/>
          </a:p>
          <a:p>
            <a:r>
              <a:rPr lang="ru-RU" dirty="0"/>
              <a:t>Изменяемые:</a:t>
            </a:r>
          </a:p>
          <a:p>
            <a:pPr lvl="1"/>
            <a:r>
              <a:rPr lang="en-US" dirty="0"/>
              <a:t>list, </a:t>
            </a:r>
            <a:r>
              <a:rPr lang="en-US" dirty="0" err="1"/>
              <a:t>bytearray</a:t>
            </a:r>
            <a:r>
              <a:rPr lang="en-US" dirty="0"/>
              <a:t>, </a:t>
            </a:r>
            <a:r>
              <a:rPr lang="en-US" dirty="0" err="1"/>
              <a:t>collections.deque</a:t>
            </a:r>
            <a:r>
              <a:rPr lang="en-US" dirty="0"/>
              <a:t>, </a:t>
            </a:r>
            <a:r>
              <a:rPr lang="en-US" dirty="0" err="1"/>
              <a:t>memoryview</a:t>
            </a:r>
            <a:r>
              <a:rPr lang="en-US" dirty="0"/>
              <a:t>, </a:t>
            </a:r>
            <a:r>
              <a:rPr lang="en-US" dirty="0" err="1"/>
              <a:t>array.array</a:t>
            </a:r>
            <a:endParaRPr lang="en-US" dirty="0"/>
          </a:p>
          <a:p>
            <a:r>
              <a:rPr lang="ru-RU" dirty="0"/>
              <a:t>Неизменяемые:</a:t>
            </a:r>
          </a:p>
          <a:p>
            <a:pPr lvl="1"/>
            <a:r>
              <a:rPr lang="en-US" dirty="0"/>
              <a:t>tuple, </a:t>
            </a:r>
            <a:r>
              <a:rPr lang="en-US" dirty="0" err="1"/>
              <a:t>str</a:t>
            </a:r>
            <a:r>
              <a:rPr lang="en-US" dirty="0"/>
              <a:t>, bytes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101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FFB4D-39FF-4743-80BD-35665EBA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Представление в памяти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44CB4B66-2AB0-414C-813C-C6C190DFE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30" y="1690688"/>
            <a:ext cx="8240710" cy="46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29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5338B-3D42-3246-9CC2-4865F4F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Последовательности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E82A21-C4CE-804F-B07E-2F43F03CF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50" y="1748279"/>
            <a:ext cx="8163500" cy="336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08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7276A-1123-0F4E-B333-0401B693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в графе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9D8F99-F50F-7840-904B-39C299F6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800" dirty="0">
                <a:effectLst/>
              </a:rPr>
              <a:t>Центральность вершин в графе – это вектор, сопоставляющей каждой вершине графа некоторое число (индекс). </a:t>
            </a:r>
          </a:p>
          <a:p>
            <a:endParaRPr lang="ru-RU" sz="1800" dirty="0"/>
          </a:p>
          <a:p>
            <a:pPr marL="0" indent="0">
              <a:buNone/>
            </a:pPr>
            <a:r>
              <a:rPr lang="ru-RU" sz="1800" dirty="0">
                <a:effectLst/>
              </a:rPr>
              <a:t>Наиболее распространенные индексы: </a:t>
            </a:r>
            <a:endParaRPr lang="ru-RU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Степенная центральность (</a:t>
            </a:r>
            <a:r>
              <a:rPr lang="en-US" sz="1800" dirty="0">
                <a:effectLst/>
              </a:rPr>
              <a:t>degree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близости (</a:t>
            </a:r>
            <a:r>
              <a:rPr lang="en-US" sz="1800" dirty="0">
                <a:effectLst/>
              </a:rPr>
              <a:t>closeness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посредничеству (</a:t>
            </a:r>
            <a:r>
              <a:rPr lang="en-US" sz="1800" dirty="0" err="1">
                <a:effectLst/>
              </a:rPr>
              <a:t>betweenneess</a:t>
            </a:r>
            <a:r>
              <a:rPr lang="en-US" sz="1800" dirty="0">
                <a:effectLst/>
              </a:rPr>
              <a:t>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по собственному вектору (</a:t>
            </a:r>
            <a:r>
              <a:rPr lang="en-US" sz="1800" dirty="0">
                <a:effectLst/>
              </a:rPr>
              <a:t>eigenvector centrality);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</a:rPr>
              <a:t>Центральность </a:t>
            </a:r>
            <a:r>
              <a:rPr lang="en-US" sz="1800" dirty="0">
                <a:effectLst/>
              </a:rPr>
              <a:t>PageRank. </a:t>
            </a:r>
          </a:p>
          <a:p>
            <a:endParaRPr lang="ru-RU" sz="1800" dirty="0"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0918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92ED01-F77A-9148-B1BB-6206926B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близости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находящаяся ближе всех к другим вершинам сети, является наиболее центральной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ru-RU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ru-RU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ru-RU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ru-RU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ru-RU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f>
                          <m:f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ru-RU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66396E4-2FD6-F34B-A899-9A598E7C7F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08" t="-2326" b="-1569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5665AB-100D-0045-8B33-712CB9C5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445" y="2807494"/>
            <a:ext cx="5092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6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ru-RU" dirty="0"/>
                  <a:t>Вершина, через которую проходит наибольшее число кратчайших путей, является наиболее центральной.</a:t>
                </a:r>
              </a:p>
              <a:p>
                <a:pPr marL="0" indent="0">
                  <a:buNone/>
                </a:pPr>
                <a:r>
                  <a:rPr lang="ru-RU" dirty="0"/>
                  <a:t> 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𝑗𝑘</m:t>
                                  </m:r>
                                </m:sub>
                              </m:sSub>
                            </m:den>
                          </m:f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CBF18EFA-9589-3D43-8118-0FECE4A92D2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t="-2035" r="-643" b="-398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59973D-FB52-8545-87F4-B1D81C03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929" y="2871959"/>
            <a:ext cx="6448304" cy="188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251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B260C-5388-CC44-B05E-D15211E83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Центральность по посредничеству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F21F47-EACA-914D-8619-45F4A628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27097"/>
            <a:ext cx="7763792" cy="225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25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BC6FD-6BBB-EC43-AB0B-C318F83C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A58999-D993-AD40-A9DE-2665BFB7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Марк </a:t>
            </a:r>
            <a:r>
              <a:rPr lang="ru-RU" dirty="0" err="1"/>
              <a:t>Лутц</a:t>
            </a:r>
            <a:r>
              <a:rPr lang="ru-RU" dirty="0"/>
              <a:t>. Изучаем </a:t>
            </a:r>
            <a:r>
              <a:rPr lang="en" dirty="0"/>
              <a:t>Python. 5-</a:t>
            </a:r>
            <a:r>
              <a:rPr lang="ru-RU" dirty="0"/>
              <a:t>е изд.</a:t>
            </a:r>
          </a:p>
          <a:p>
            <a:r>
              <a:rPr lang="en" dirty="0"/>
              <a:t>Luciano </a:t>
            </a:r>
            <a:r>
              <a:rPr lang="en" dirty="0" err="1"/>
              <a:t>Ramalho</a:t>
            </a:r>
            <a:r>
              <a:rPr lang="ru-RU" dirty="0"/>
              <a:t>. </a:t>
            </a:r>
            <a:r>
              <a:rPr lang="en" dirty="0"/>
              <a:t>Fluent Python</a:t>
            </a:r>
            <a:endParaRPr lang="ru-RU" dirty="0"/>
          </a:p>
          <a:p>
            <a:r>
              <a:rPr lang="en" dirty="0"/>
              <a:t>Joel Grus</a:t>
            </a:r>
            <a:r>
              <a:rPr lang="ru-RU" dirty="0"/>
              <a:t>. </a:t>
            </a:r>
            <a:r>
              <a:rPr lang="en" dirty="0"/>
              <a:t>Data Science from Scratch</a:t>
            </a:r>
            <a:endParaRPr lang="ru-RU" dirty="0"/>
          </a:p>
          <a:p>
            <a:r>
              <a:rPr lang="en" dirty="0"/>
              <a:t>Allen B. Downey</a:t>
            </a:r>
            <a:r>
              <a:rPr lang="ru-RU" dirty="0"/>
              <a:t>. </a:t>
            </a:r>
            <a:r>
              <a:rPr lang="en" dirty="0"/>
              <a:t>Think Complexity</a:t>
            </a:r>
          </a:p>
          <a:p>
            <a:r>
              <a:rPr lang="en" dirty="0"/>
              <a:t>PEP8</a:t>
            </a:r>
          </a:p>
          <a:p>
            <a:r>
              <a:rPr lang="en" dirty="0" err="1"/>
              <a:t>Matloff</a:t>
            </a:r>
            <a:r>
              <a:rPr lang="en" dirty="0"/>
              <a:t>, Norman S. The art of R programming: tour of statistical software design</a:t>
            </a:r>
          </a:p>
          <a:p>
            <a:endParaRPr lang="en" dirty="0"/>
          </a:p>
          <a:p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sudakov</a:t>
            </a:r>
            <a:r>
              <a:rPr lang="en" dirty="0"/>
              <a:t>/</a:t>
            </a:r>
            <a:r>
              <a:rPr lang="en" dirty="0" err="1"/>
              <a:t>lab_it</a:t>
            </a:r>
            <a:endParaRPr lang="en" dirty="0"/>
          </a:p>
          <a:p>
            <a:pPr marL="0" indent="0">
              <a:buNone/>
            </a:pPr>
            <a:endParaRPr lang="en" dirty="0"/>
          </a:p>
          <a:p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954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ru-RU" dirty="0"/>
                  <a:t>Центральность вершины 𝑖 зависит от центральностей соседей вершины 𝑖.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ru-RU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  <m:sup/>
                        <m:e>
                          <m:sSub>
                            <m:sSub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  <m:r>
                        <a:rPr lang="ru-RU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ru-RU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ru-RU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ru-RU" dirty="0"/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ru-RU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𝐴𝑥</m:t>
                      </m:r>
                    </m:oMath>
                  </m:oMathPara>
                </a14:m>
                <a:endParaRPr lang="ru-RU" dirty="0"/>
              </a:p>
              <a:p>
                <a:r>
                  <a:rPr lang="ru-RU" dirty="0"/>
                  <a:t>Выбирается собственный вектор, соответствующий максимальному собственному значению. </a:t>
                </a:r>
              </a:p>
              <a:p>
                <a:r>
                  <a:rPr lang="ru-RU" dirty="0"/>
                  <a:t>Данная центральность учитывает дальние взаимодействия. </a:t>
                </a:r>
              </a:p>
              <a:p>
                <a:r>
                  <a:rPr lang="ru-RU" dirty="0"/>
                  <a:t>Наиболее центральными считаются вершины, которые сами указывают на сильные вершины. 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14495858-6A0A-754E-AA3E-14B0F98DBF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86" t="-194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2068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86CE54-F284-4246-A32C-88D91BAE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Центральность по собственному значению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85B1D0-BC23-CE44-9062-A18E6311B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14" y="2289878"/>
            <a:ext cx="7779211" cy="29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24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AD9F8-FE76-CB4D-ABBC-14FE048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91E782-8F6C-E544-AA94-147CC56E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0792"/>
            <a:ext cx="7886700" cy="4351338"/>
          </a:xfrm>
        </p:spPr>
        <p:txBody>
          <a:bodyPr/>
          <a:lstStyle/>
          <a:p>
            <a:r>
              <a:rPr lang="ru-RU" dirty="0"/>
              <a:t>Давайте соберем информацию о друзьях из </a:t>
            </a:r>
            <a:r>
              <a:rPr lang="en-US" dirty="0"/>
              <a:t>VK</a:t>
            </a:r>
            <a:endParaRPr lang="ru-RU" dirty="0"/>
          </a:p>
          <a:p>
            <a:r>
              <a:rPr lang="ru-RU" dirty="0"/>
              <a:t>Оценить центральность: по посредничеству, по близости, собственного вектора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70260A-8B0F-1E48-96ED-CF72FC8B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49" y="3028013"/>
            <a:ext cx="3829987" cy="382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77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B9A4B-0861-F94F-A58C-EA56F631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938"/>
            <a:ext cx="7886700" cy="1325563"/>
          </a:xfrm>
        </p:spPr>
        <p:txBody>
          <a:bodyPr/>
          <a:lstStyle/>
          <a:p>
            <a:r>
              <a:rPr lang="ru-RU" dirty="0"/>
              <a:t>Контрольная работа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7C6752-6645-6A4D-9F7B-0F78BF38A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331"/>
            <a:ext cx="7886700" cy="542456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Реализовать конечный автомат</a:t>
            </a:r>
          </a:p>
          <a:p>
            <a:pPr marL="0" indent="0">
              <a:buNone/>
            </a:pPr>
            <a:r>
              <a:rPr lang="ru-RU" dirty="0"/>
              <a:t>Начальное состояние автомата</a:t>
            </a:r>
            <a:r>
              <a:rPr lang="en-US" dirty="0"/>
              <a:t> (</a:t>
            </a:r>
            <a:r>
              <a:rPr lang="ru-RU" dirty="0"/>
              <a:t>вектор длины </a:t>
            </a:r>
            <a:r>
              <a:rPr lang="en-US" dirty="0"/>
              <a:t>n)</a:t>
            </a:r>
            <a:r>
              <a:rPr lang="ru-RU" dirty="0"/>
              <a:t>: 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b="1" dirty="0"/>
              <a:t>Вход</a:t>
            </a:r>
            <a:r>
              <a:rPr lang="ru-RU" dirty="0"/>
              <a:t>: </a:t>
            </a:r>
            <a:r>
              <a:rPr lang="ru-RU" i="1" dirty="0"/>
              <a:t>целое число </a:t>
            </a:r>
            <a:r>
              <a:rPr lang="ru-RU" dirty="0"/>
              <a:t>– определяет поведение автомата</a:t>
            </a:r>
          </a:p>
          <a:p>
            <a:pPr marL="0" indent="0">
              <a:buNone/>
            </a:pPr>
            <a:r>
              <a:rPr lang="ru-RU" dirty="0"/>
              <a:t>При преобразовании в бинарный вид, например числа 1: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Нижняя строка показывает какое число нужно записать в среднюю ячейку при данном состоянии трех соседних элементов вектора.</a:t>
            </a:r>
          </a:p>
          <a:p>
            <a:r>
              <a:rPr lang="ru-RU" b="1" dirty="0"/>
              <a:t>Выход</a:t>
            </a:r>
            <a:r>
              <a:rPr lang="ru-RU" dirty="0"/>
              <a:t>: последовательность состояний вектора (одна строка – одно состояние). Выводится не более </a:t>
            </a:r>
            <a:r>
              <a:rPr lang="en-US" dirty="0"/>
              <a:t>m </a:t>
            </a:r>
            <a:r>
              <a:rPr lang="ru-RU" dirty="0"/>
              <a:t>состояний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24837F1-80B2-9C4D-B1B5-F19F77BCBCDB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2041279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81188282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8691121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720501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816753957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815282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95774395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44372112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6423425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30768199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705688081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96036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1165036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21516461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888850109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396792656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58263403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96920886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42459056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271124975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487741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316808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23D532DE-FB64-144C-BEFE-AACA517D4869}"/>
              </a:ext>
            </a:extLst>
          </p:cNvPr>
          <p:cNvGraphicFramePr>
            <a:graphicFrameLocks noGrp="1"/>
          </p:cNvGraphicFramePr>
          <p:nvPr/>
        </p:nvGraphicFramePr>
        <p:xfrm>
          <a:off x="1284849" y="3492738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53092641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7319922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646799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6900458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1872964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665852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684364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626790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493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578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34577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C2BD9-43D7-D841-B899-FFC6BFA7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AC27AF-1B9F-0D4F-8F33-8201CE6EF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9802"/>
            <a:ext cx="9144000" cy="31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89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2ECA7-228B-DB4D-9C3C-C3524A60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Итератор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C6566-F484-4443-A316-DB6AC4FD6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Решает проблему просмотра данных не помещающихся в память</a:t>
            </a:r>
          </a:p>
          <a:p>
            <a:r>
              <a:rPr lang="ru-RU" dirty="0"/>
              <a:t>Он делает это лениво….</a:t>
            </a:r>
          </a:p>
          <a:p>
            <a:r>
              <a:rPr lang="ru-RU" dirty="0"/>
              <a:t>Итераторы используются для поддержки:</a:t>
            </a:r>
          </a:p>
          <a:p>
            <a:pPr lvl="1"/>
            <a:r>
              <a:rPr lang="en-US" dirty="0"/>
              <a:t>for</a:t>
            </a:r>
          </a:p>
          <a:p>
            <a:pPr lvl="1"/>
            <a:r>
              <a:rPr lang="ru-RU" dirty="0"/>
              <a:t>Конструирования коллекций</a:t>
            </a:r>
          </a:p>
          <a:p>
            <a:pPr lvl="1"/>
            <a:r>
              <a:rPr lang="ru-RU" dirty="0"/>
              <a:t>Построчного просмотра файлов</a:t>
            </a:r>
          </a:p>
          <a:p>
            <a:pPr lvl="1"/>
            <a:r>
              <a:rPr lang="ru-RU" dirty="0"/>
              <a:t>Списковых и словарных включений</a:t>
            </a:r>
          </a:p>
          <a:p>
            <a:pPr lvl="1"/>
            <a:r>
              <a:rPr lang="ru-RU" dirty="0"/>
              <a:t>Распаковки кортежей</a:t>
            </a:r>
          </a:p>
          <a:p>
            <a:pPr lvl="1"/>
            <a:r>
              <a:rPr lang="ru-RU" dirty="0"/>
              <a:t>Распаковки фактических параметров </a:t>
            </a:r>
            <a:r>
              <a:rPr lang="en-US" dirty="0"/>
              <a:t>*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179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93A9CB-85E3-0D4A-9CB2-A5D7999D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ED3841-0B89-9D47-84F7-0148969C1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Реализовать модель Шеллинга (модель расовой сегрегации)</a:t>
            </a:r>
          </a:p>
          <a:p>
            <a:r>
              <a:rPr lang="ru-RU" dirty="0"/>
              <a:t>Дан квадрат </a:t>
            </a:r>
            <a:r>
              <a:rPr lang="en-US" dirty="0"/>
              <a:t>n x n</a:t>
            </a:r>
            <a:r>
              <a:rPr lang="ru-RU" dirty="0"/>
              <a:t>. 45</a:t>
            </a:r>
            <a:r>
              <a:rPr lang="en-US" dirty="0"/>
              <a:t>% </a:t>
            </a:r>
            <a:r>
              <a:rPr lang="ru-RU" dirty="0"/>
              <a:t>клеток синие, 45</a:t>
            </a:r>
            <a:r>
              <a:rPr lang="en-US" dirty="0"/>
              <a:t>% </a:t>
            </a:r>
            <a:r>
              <a:rPr lang="ru-RU" dirty="0"/>
              <a:t>клеток красные, 10</a:t>
            </a:r>
            <a:r>
              <a:rPr lang="en-US" dirty="0"/>
              <a:t>% </a:t>
            </a:r>
            <a:r>
              <a:rPr lang="ru-RU" dirty="0"/>
              <a:t>клеток пустые. Начальное заполнение в случайном порядке.</a:t>
            </a:r>
          </a:p>
          <a:p>
            <a:r>
              <a:rPr lang="ru-RU" dirty="0"/>
              <a:t>Клетка «счастлива» если у нее 2 или более соседа одного с ней цвета. Соседи – это 8 клеток вокруг данной.</a:t>
            </a:r>
          </a:p>
          <a:p>
            <a:r>
              <a:rPr lang="ru-RU" dirty="0"/>
              <a:t>Моделирование: выбрать случайным образом «несчастную» клетку и переместить ее в случайно выбранную пустую клетку.</a:t>
            </a:r>
          </a:p>
          <a:p>
            <a:r>
              <a:rPr lang="ru-RU" dirty="0"/>
              <a:t>Вывести квадраты через данное некоторое количество шагов иллюстрирующее расовую сегрегацию.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7900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4B8B00-0E14-D248-8449-6DFAFE0B0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F8ECA-2A01-D348-A06A-AA41F2A28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7"/>
            <a:ext cx="7886700" cy="5020516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отрезков на плоскости. Определить: Есть ли среди них пересечения?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Построить выпуклый многоугольник, который включает все эти точки.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На плоскости дан многоугольник (необязательно выпуклый). Дана точка. Определить принадлежит ли точка многоугольнику.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Дано </a:t>
            </a:r>
            <a:r>
              <a:rPr lang="en-US" dirty="0"/>
              <a:t>n </a:t>
            </a:r>
            <a:r>
              <a:rPr lang="ru-RU" dirty="0"/>
              <a:t>точек на плоскости. Найди окружность минимального радиуса которой принадлежат все эти точки.</a:t>
            </a:r>
          </a:p>
        </p:txBody>
      </p:sp>
    </p:spTree>
    <p:extLst>
      <p:ext uri="{BB962C8B-B14F-4D97-AF65-F5344CB8AC3E}">
        <p14:creationId xmlns:p14="http://schemas.microsoft.com/office/powerpoint/2010/main" val="18729518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ED-0D87-F542-A15B-10789BA6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Отображения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8345EC-8EF6-554F-AAE1-3B8A00079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26652"/>
            <a:ext cx="7864055" cy="2777757"/>
          </a:xfrm>
        </p:spPr>
      </p:pic>
    </p:spTree>
    <p:extLst>
      <p:ext uri="{BB962C8B-B14F-4D97-AF65-F5344CB8AC3E}">
        <p14:creationId xmlns:p14="http://schemas.microsoft.com/office/powerpoint/2010/main" val="7632259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CF575F-9512-BB4F-9E97-75DDF77A8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Ограничение на ключи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B5203D-4753-FC42-B020-9719069F0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Ключ должен быть </a:t>
            </a:r>
            <a:r>
              <a:rPr lang="ru-RU" dirty="0" err="1"/>
              <a:t>хэшируемым</a:t>
            </a:r>
            <a:r>
              <a:rPr lang="ru-RU" dirty="0"/>
              <a:t> объектом</a:t>
            </a:r>
          </a:p>
          <a:p>
            <a:r>
              <a:rPr lang="ru-RU" dirty="0" err="1"/>
              <a:t>Хэшируемый</a:t>
            </a:r>
            <a:r>
              <a:rPr lang="ru-RU" dirty="0"/>
              <a:t> объект – поддерживает:</a:t>
            </a:r>
          </a:p>
          <a:p>
            <a:pPr lvl="1"/>
            <a:r>
              <a:rPr lang="ru-RU" dirty="0"/>
              <a:t>Метод __</a:t>
            </a:r>
            <a:r>
              <a:rPr lang="en-US" dirty="0"/>
              <a:t>hash__</a:t>
            </a:r>
          </a:p>
          <a:p>
            <a:pPr lvl="1"/>
            <a:r>
              <a:rPr lang="ru-RU" dirty="0"/>
              <a:t>Метод __</a:t>
            </a:r>
            <a:r>
              <a:rPr lang="en-US" dirty="0" err="1"/>
              <a:t>eq</a:t>
            </a:r>
            <a:r>
              <a:rPr lang="en-US" dirty="0"/>
              <a:t>__</a:t>
            </a:r>
          </a:p>
          <a:p>
            <a:r>
              <a:rPr lang="ru-RU" dirty="0"/>
              <a:t>Если объекты равны, то и их </a:t>
            </a:r>
            <a:r>
              <a:rPr lang="ru-RU" dirty="0" err="1"/>
              <a:t>хэш</a:t>
            </a:r>
            <a:r>
              <a:rPr lang="ru-RU" dirty="0"/>
              <a:t>-значения тоже должны быть равны.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9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8AF16-1B80-B440-BD1B-F3B72119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программирования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4E33A81-7D02-E447-A59E-58DDFE1CA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92978"/>
            <a:ext cx="9144000" cy="5274068"/>
          </a:xfrm>
        </p:spPr>
      </p:pic>
    </p:spTree>
    <p:extLst>
      <p:ext uri="{BB962C8B-B14F-4D97-AF65-F5344CB8AC3E}">
        <p14:creationId xmlns:p14="http://schemas.microsoft.com/office/powerpoint/2010/main" val="198333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D56616-1263-F745-A73F-B33E5210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Множества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AA79EB-247E-074C-BF1B-CCE3F4F3E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750" y="2794794"/>
            <a:ext cx="5778500" cy="2413000"/>
          </a:xfrm>
        </p:spPr>
      </p:pic>
    </p:spTree>
    <p:extLst>
      <p:ext uri="{BB962C8B-B14F-4D97-AF65-F5344CB8AC3E}">
        <p14:creationId xmlns:p14="http://schemas.microsoft.com/office/powerpoint/2010/main" val="27724981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8F369-5332-474A-908A-695BC422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681" y="273622"/>
            <a:ext cx="7886700" cy="853781"/>
          </a:xfrm>
        </p:spPr>
        <p:txBody>
          <a:bodyPr/>
          <a:lstStyle/>
          <a:p>
            <a:r>
              <a:rPr lang="ru-RU" dirty="0"/>
              <a:t>Операции на множествах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95E4B8-CB46-654B-BEEC-2BB8CF55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32" y="1127403"/>
            <a:ext cx="2150067" cy="444347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923AFAE-7859-AC41-9927-24E62E404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30" y="1127402"/>
            <a:ext cx="1618927" cy="446823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11CDCC6-146C-B94C-B5C7-3605D5468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319" y="1127401"/>
            <a:ext cx="2756062" cy="413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60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9C70C-3616-DC4D-87C7-67D215F1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Эскимосы и снег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BB6CCD-1DE9-7D44-855B-59CEC1128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Что этот язык может «делать»?</a:t>
            </a:r>
          </a:p>
          <a:p>
            <a:endParaRPr lang="ru-RU" dirty="0"/>
          </a:p>
          <a:p>
            <a:r>
              <a:rPr lang="ru-RU" dirty="0"/>
              <a:t>Программа – последовательность символов, определяющая вычисления</a:t>
            </a:r>
          </a:p>
          <a:p>
            <a:r>
              <a:rPr lang="ru-RU" dirty="0"/>
              <a:t>Язык программирования – это набор правил, определяющих, какие последовательности символов составляют программу и какое вычисление описывает программа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537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F2E796-46AE-BA40-AE44-7233A8E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нужно знать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F8481A-1464-6247-9868-310984371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Python</a:t>
            </a:r>
            <a:r>
              <a:rPr lang="ru-RU" dirty="0"/>
              <a:t> или </a:t>
            </a:r>
            <a:r>
              <a:rPr lang="ru-RU" dirty="0" err="1"/>
              <a:t>R</a:t>
            </a:r>
            <a:r>
              <a:rPr lang="ru-RU" dirty="0"/>
              <a:t> или ….</a:t>
            </a:r>
          </a:p>
          <a:p>
            <a:r>
              <a:rPr lang="ru-RU" dirty="0"/>
              <a:t>SQL</a:t>
            </a:r>
          </a:p>
          <a:p>
            <a:r>
              <a:rPr lang="ru-RU" dirty="0"/>
              <a:t>XML, JSON, HTML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 err="1"/>
              <a:t>Git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Парадигмы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684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E9E3A-AABD-F04D-81A3-0B253666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Оно нам надо?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B9E00A-339F-6B40-B9DA-F9C0FFBEE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Давайте посмотрим </a:t>
            </a:r>
            <a:r>
              <a:rPr lang="en-US" dirty="0" err="1"/>
              <a:t>hh</a:t>
            </a:r>
            <a:endParaRPr lang="en-US" dirty="0"/>
          </a:p>
          <a:p>
            <a:r>
              <a:rPr lang="ru-RU" dirty="0"/>
              <a:t>Должен ли </a:t>
            </a:r>
            <a:r>
              <a:rPr lang="en-US" dirty="0"/>
              <a:t>Data Scientist </a:t>
            </a:r>
            <a:r>
              <a:rPr lang="ru-RU" dirty="0"/>
              <a:t>видеть</a:t>
            </a:r>
            <a:r>
              <a:rPr lang="en-US" dirty="0"/>
              <a:t> </a:t>
            </a:r>
            <a:r>
              <a:rPr lang="ru-RU" dirty="0"/>
              <a:t>базу?</a:t>
            </a:r>
          </a:p>
          <a:p>
            <a:r>
              <a:rPr lang="ru-RU" dirty="0"/>
              <a:t>Что мы будем делать в будущем?</a:t>
            </a:r>
          </a:p>
        </p:txBody>
      </p:sp>
    </p:spTree>
    <p:extLst>
      <p:ext uri="{BB962C8B-B14F-4D97-AF65-F5344CB8AC3E}">
        <p14:creationId xmlns:p14="http://schemas.microsoft.com/office/powerpoint/2010/main" val="59716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A35FF0-6D16-6A4A-BE8E-87804F0D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Парадигмы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2285CBA-FDCF-9C4D-9201-A20B64A40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236" y="1690688"/>
            <a:ext cx="8839441" cy="3548403"/>
          </a:xfrm>
        </p:spPr>
      </p:pic>
    </p:spTree>
    <p:extLst>
      <p:ext uri="{BB962C8B-B14F-4D97-AF65-F5344CB8AC3E}">
        <p14:creationId xmlns:p14="http://schemas.microsoft.com/office/powerpoint/2010/main" val="87030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6CF0F0-AE82-5E46-AE7F-7BAA8B4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решим задачу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8A754B-1DB1-8C4B-B4A9-6FACC8373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Дан список списков:</a:t>
            </a:r>
            <a:r>
              <a:rPr lang="en-US" dirty="0"/>
              <a:t> [[1,2,3,…],[4,5,7,…],…]</a:t>
            </a:r>
          </a:p>
          <a:p>
            <a:r>
              <a:rPr lang="ru-RU" dirty="0"/>
              <a:t>Найти сумму вторых элементов всех вложенных списков: 2+5+…</a:t>
            </a:r>
          </a:p>
          <a:p>
            <a:endParaRPr lang="ru-RU" dirty="0"/>
          </a:p>
          <a:p>
            <a:r>
              <a:rPr lang="ru-RU" dirty="0"/>
              <a:t>Предложите разные решения на </a:t>
            </a:r>
            <a:r>
              <a:rPr lang="en-US" dirty="0"/>
              <a:t>Python</a:t>
            </a:r>
          </a:p>
          <a:p>
            <a:r>
              <a:rPr lang="ru-RU" dirty="0"/>
              <a:t>Может быть есть красивые решения на других языках?</a:t>
            </a:r>
          </a:p>
          <a:p>
            <a:r>
              <a:rPr lang="ru-RU" dirty="0"/>
              <a:t>Сколько человек выбрали, то или иное решение?</a:t>
            </a:r>
          </a:p>
          <a:p>
            <a:r>
              <a:rPr lang="ru-RU" dirty="0"/>
              <a:t>Какое решение лучше и почему?</a:t>
            </a:r>
          </a:p>
        </p:txBody>
      </p:sp>
    </p:spTree>
    <p:extLst>
      <p:ext uri="{BB962C8B-B14F-4D97-AF65-F5344CB8AC3E}">
        <p14:creationId xmlns:p14="http://schemas.microsoft.com/office/powerpoint/2010/main" val="13592929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1194</TotalTime>
  <Words>1432</Words>
  <Application>Microsoft Macintosh PowerPoint</Application>
  <PresentationFormat>Экран (4:3)</PresentationFormat>
  <Paragraphs>258</Paragraphs>
  <Slides>41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Courier New</vt:lpstr>
      <vt:lpstr>Тема Office</vt:lpstr>
      <vt:lpstr>Современные методы программирования</vt:lpstr>
      <vt:lpstr>План</vt:lpstr>
      <vt:lpstr>Источники</vt:lpstr>
      <vt:lpstr>Языки программирования</vt:lpstr>
      <vt:lpstr>Эскимосы и снег</vt:lpstr>
      <vt:lpstr>Что нужно знать</vt:lpstr>
      <vt:lpstr>Оно нам надо?</vt:lpstr>
      <vt:lpstr>Парадигмы</vt:lpstr>
      <vt:lpstr>Давайте решим задачу</vt:lpstr>
      <vt:lpstr>Python</vt:lpstr>
      <vt:lpstr>Где писать код?</vt:lpstr>
      <vt:lpstr>PEP8</vt:lpstr>
      <vt:lpstr>PEP8</vt:lpstr>
      <vt:lpstr>import this</vt:lpstr>
      <vt:lpstr>ООП</vt:lpstr>
      <vt:lpstr>Объект</vt:lpstr>
      <vt:lpstr>Класс</vt:lpstr>
      <vt:lpstr>Основные принципы ООП</vt:lpstr>
      <vt:lpstr> Метод k ближайших соседей</vt:lpstr>
      <vt:lpstr>Задача</vt:lpstr>
      <vt:lpstr>Модель данных Python</vt:lpstr>
      <vt:lpstr>Переменные</vt:lpstr>
      <vt:lpstr>Виды последовательностей</vt:lpstr>
      <vt:lpstr>Представление в памяти</vt:lpstr>
      <vt:lpstr>Последовательности</vt:lpstr>
      <vt:lpstr>Центральность в графе</vt:lpstr>
      <vt:lpstr>Центральность по близости</vt:lpstr>
      <vt:lpstr>Центральность по посредничеству</vt:lpstr>
      <vt:lpstr>Центральность по посредничеству</vt:lpstr>
      <vt:lpstr>Центральность по собственному значению</vt:lpstr>
      <vt:lpstr>Центральность по собственному значению</vt:lpstr>
      <vt:lpstr>Задача</vt:lpstr>
      <vt:lpstr>Контрольная работа</vt:lpstr>
      <vt:lpstr>Итератор</vt:lpstr>
      <vt:lpstr>Итератор</vt:lpstr>
      <vt:lpstr>Домашнее задание</vt:lpstr>
      <vt:lpstr>Домашнее задание</vt:lpstr>
      <vt:lpstr>Отображения</vt:lpstr>
      <vt:lpstr>Ограничение на ключи</vt:lpstr>
      <vt:lpstr>Множества</vt:lpstr>
      <vt:lpstr>Операции на множествах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Языки обработки данных</dc:title>
  <dc:creator>Microsoft Office User</dc:creator>
  <cp:lastModifiedBy>Microsoft Office User</cp:lastModifiedBy>
  <cp:revision>72</cp:revision>
  <cp:lastPrinted>2019-09-06T18:03:06Z</cp:lastPrinted>
  <dcterms:created xsi:type="dcterms:W3CDTF">2019-09-06T18:00:12Z</dcterms:created>
  <dcterms:modified xsi:type="dcterms:W3CDTF">2022-10-13T09:40:53Z</dcterms:modified>
</cp:coreProperties>
</file>

<file path=docProps/thumbnail.jpeg>
</file>